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4"/>
  </p:notesMasterIdLst>
  <p:sldIdLst>
    <p:sldId id="256" r:id="rId2"/>
    <p:sldId id="265" r:id="rId3"/>
    <p:sldId id="268" r:id="rId4"/>
    <p:sldId id="258" r:id="rId5"/>
    <p:sldId id="259" r:id="rId6"/>
    <p:sldId id="261" r:id="rId7"/>
    <p:sldId id="269" r:id="rId8"/>
    <p:sldId id="270" r:id="rId9"/>
    <p:sldId id="271" r:id="rId10"/>
    <p:sldId id="262" r:id="rId11"/>
    <p:sldId id="263" r:id="rId12"/>
    <p:sldId id="267" r:id="rId1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397" autoAdjust="0"/>
    <p:restoredTop sz="71186" autoAdjust="0"/>
  </p:normalViewPr>
  <p:slideViewPr>
    <p:cSldViewPr snapToGrid="0">
      <p:cViewPr varScale="1">
        <p:scale>
          <a:sx n="79" d="100"/>
          <a:sy n="79" d="100"/>
        </p:scale>
        <p:origin x="2094" y="78"/>
      </p:cViewPr>
      <p:guideLst/>
    </p:cSldViewPr>
  </p:slideViewPr>
  <p:outlineViewPr>
    <p:cViewPr>
      <p:scale>
        <a:sx n="33" d="100"/>
        <a:sy n="33" d="100"/>
      </p:scale>
      <p:origin x="0" y="-15144"/>
    </p:cViewPr>
  </p:outlin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C8BC88C-05A4-4A6A-BFAC-15E9DB5E08D6}" type="datetimeFigureOut">
              <a:rPr lang="en-US" smtClean="0"/>
              <a:t>1/30/2024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CCC15F1-1E53-4684-8FD4-B4EED7914D9E}" type="slidenum">
              <a:rPr lang="en-US" smtClean="0"/>
              <a:t>‹#›</a:t>
            </a:fld>
            <a:endParaRPr lang="en-US"/>
          </a:p>
        </p:txBody>
      </p:sp>
    </p:spTree>
    <p:extLst>
      <p:ext uri="{BB962C8B-B14F-4D97-AF65-F5344CB8AC3E}">
        <p14:creationId xmlns:p14="http://schemas.microsoft.com/office/powerpoint/2010/main" val="243239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afternoon and thank you for joining us for another TxCDBG Over Coffee. </a:t>
            </a:r>
          </a:p>
          <a:p>
            <a:r>
              <a:rPr lang="en-US" dirty="0"/>
              <a:t>My name is Chad Hinds and I am the Assistant Director for the State CDG Program. </a:t>
            </a:r>
          </a:p>
          <a:p>
            <a:r>
              <a:rPr lang="en-US" dirty="0"/>
              <a:t>Today we will be talking about the Financial Management System for Self-Assessment </a:t>
            </a:r>
            <a:r>
              <a:rPr lang="en-US"/>
              <a:t>or FMSSA, </a:t>
            </a:r>
            <a:r>
              <a:rPr lang="en-US" dirty="0"/>
              <a:t>for short. </a:t>
            </a:r>
          </a:p>
          <a:p>
            <a:r>
              <a:rPr lang="en-US" dirty="0"/>
              <a:t>So grab that 2PM cup of coffee </a:t>
            </a:r>
            <a:r>
              <a:rPr lang="en-US" dirty="0" err="1"/>
              <a:t>‘cause</a:t>
            </a:r>
            <a:r>
              <a:rPr lang="en-US" dirty="0"/>
              <a:t> here we go.</a:t>
            </a:r>
          </a:p>
        </p:txBody>
      </p:sp>
      <p:sp>
        <p:nvSpPr>
          <p:cNvPr id="4" name="Slide Number Placeholder 3"/>
          <p:cNvSpPr>
            <a:spLocks noGrp="1"/>
          </p:cNvSpPr>
          <p:nvPr>
            <p:ph type="sldNum" sz="quarter" idx="5"/>
          </p:nvPr>
        </p:nvSpPr>
        <p:spPr/>
        <p:txBody>
          <a:bodyPr/>
          <a:lstStyle/>
          <a:p>
            <a:fld id="{DCCC15F1-1E53-4684-8FD4-B4EED7914D9E}" type="slidenum">
              <a:rPr lang="en-US" smtClean="0"/>
              <a:t>1</a:t>
            </a:fld>
            <a:endParaRPr lang="en-US"/>
          </a:p>
        </p:txBody>
      </p:sp>
    </p:spTree>
    <p:extLst>
      <p:ext uri="{BB962C8B-B14F-4D97-AF65-F5344CB8AC3E}">
        <p14:creationId xmlns:p14="http://schemas.microsoft.com/office/powerpoint/2010/main" val="14920270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is the FMSSA due? </a:t>
            </a:r>
          </a:p>
          <a:p>
            <a:endParaRPr lang="en-US" dirty="0"/>
          </a:p>
          <a:p>
            <a:r>
              <a:rPr lang="en-US" dirty="0"/>
              <a:t>Well frankly, since submission of the FMSSA is required prior to the release of the grant agreement for execution, it should be completed and submitted to TDA as soon as possible.</a:t>
            </a:r>
          </a:p>
        </p:txBody>
      </p:sp>
      <p:sp>
        <p:nvSpPr>
          <p:cNvPr id="4" name="Slide Number Placeholder 3"/>
          <p:cNvSpPr>
            <a:spLocks noGrp="1"/>
          </p:cNvSpPr>
          <p:nvPr>
            <p:ph type="sldNum" sz="quarter" idx="5"/>
          </p:nvPr>
        </p:nvSpPr>
        <p:spPr/>
        <p:txBody>
          <a:bodyPr/>
          <a:lstStyle/>
          <a:p>
            <a:fld id="{DCCC15F1-1E53-4684-8FD4-B4EED7914D9E}" type="slidenum">
              <a:rPr lang="en-US" smtClean="0"/>
              <a:t>10</a:t>
            </a:fld>
            <a:endParaRPr lang="en-US"/>
          </a:p>
        </p:txBody>
      </p:sp>
    </p:spTree>
    <p:extLst>
      <p:ext uri="{BB962C8B-B14F-4D97-AF65-F5344CB8AC3E}">
        <p14:creationId xmlns:p14="http://schemas.microsoft.com/office/powerpoint/2010/main" val="31703321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touched on this briefly at the start of this CDBG Over Coffee, but once the FMSSA is reviewed and the risk factors identified by TDA, there are a few potential outcomes before moving forward with execution of the grant agreement.</a:t>
            </a:r>
          </a:p>
          <a:p>
            <a:endParaRPr lang="en-US" dirty="0"/>
          </a:p>
          <a:p>
            <a:r>
              <a:rPr lang="en-US" dirty="0"/>
              <a:t>1. No additional controls required. </a:t>
            </a:r>
          </a:p>
          <a:p>
            <a:r>
              <a:rPr lang="en-US" dirty="0"/>
              <a:t>2 . Additional documentation of authority or separation of duties.</a:t>
            </a:r>
          </a:p>
          <a:p>
            <a:r>
              <a:rPr lang="en-US" dirty="0"/>
              <a:t>3. Additional oversight on payments.</a:t>
            </a:r>
          </a:p>
          <a:p>
            <a:r>
              <a:rPr lang="en-US" dirty="0"/>
              <a:t>4. Requiring a third-party/partnering local government manage grant funding for high risk community </a:t>
            </a:r>
          </a:p>
          <a:p>
            <a:endParaRPr lang="en-US" dirty="0"/>
          </a:p>
          <a:p>
            <a:r>
              <a:rPr lang="en-US" dirty="0"/>
              <a:t>So the key take-away is that when completing the FMSSA, understand what is being asked and answer accordingly, complete all applicable fields, and be sure to upload your most recent audit, even if it is prior to FY 2021. </a:t>
            </a:r>
          </a:p>
          <a:p>
            <a:endParaRPr lang="en-US" dirty="0"/>
          </a:p>
        </p:txBody>
      </p:sp>
      <p:sp>
        <p:nvSpPr>
          <p:cNvPr id="4" name="Slide Number Placeholder 3"/>
          <p:cNvSpPr>
            <a:spLocks noGrp="1"/>
          </p:cNvSpPr>
          <p:nvPr>
            <p:ph type="sldNum" sz="quarter" idx="5"/>
          </p:nvPr>
        </p:nvSpPr>
        <p:spPr/>
        <p:txBody>
          <a:bodyPr/>
          <a:lstStyle/>
          <a:p>
            <a:fld id="{DCCC15F1-1E53-4684-8FD4-B4EED7914D9E}" type="slidenum">
              <a:rPr lang="en-US" smtClean="0"/>
              <a:t>11</a:t>
            </a:fld>
            <a:endParaRPr lang="en-US"/>
          </a:p>
        </p:txBody>
      </p:sp>
    </p:spTree>
    <p:extLst>
      <p:ext uri="{BB962C8B-B14F-4D97-AF65-F5344CB8AC3E}">
        <p14:creationId xmlns:p14="http://schemas.microsoft.com/office/powerpoint/2010/main" val="34159243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CC15F1-1E53-4684-8FD4-B4EED7914D9E}" type="slidenum">
              <a:rPr lang="en-US" smtClean="0"/>
              <a:t>12</a:t>
            </a:fld>
            <a:endParaRPr lang="en-US"/>
          </a:p>
        </p:txBody>
      </p:sp>
    </p:spTree>
    <p:extLst>
      <p:ext uri="{BB962C8B-B14F-4D97-AF65-F5344CB8AC3E}">
        <p14:creationId xmlns:p14="http://schemas.microsoft.com/office/powerpoint/2010/main" val="3690846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As you all may know, TxCDBG applicants must demonstrate financial capacity to ensure that grant funds are used appropriately and with sufficient local oversight. </a:t>
            </a:r>
          </a:p>
          <a:p>
            <a:r>
              <a:rPr lang="en-US" sz="1400" dirty="0"/>
              <a:t>In the past, a copy of the grant applicant’s most recent annual audit was required as to be submitted with the application as an eligibility requirement.  </a:t>
            </a:r>
          </a:p>
          <a:p>
            <a:endParaRPr lang="en-US" sz="1400" dirty="0"/>
          </a:p>
          <a:p>
            <a:pPr defTabSz="931774">
              <a:defRPr/>
            </a:pPr>
            <a:r>
              <a:rPr lang="en-US" sz="1400" dirty="0"/>
              <a:t>For the 2023 round we have a new policy for applicants to complete the FMSSA. With this new process, the audit is a factor in evaluating an applicant’s financial capacity but it’s not strictly an eligibility requirement. </a:t>
            </a:r>
          </a:p>
          <a:p>
            <a:pPr defTabSz="931774">
              <a:defRPr/>
            </a:pPr>
            <a:endParaRPr lang="en-US" sz="1400" dirty="0"/>
          </a:p>
          <a:p>
            <a:pPr defTabSz="931774">
              <a:defRPr/>
            </a:pPr>
            <a:r>
              <a:rPr lang="en-US" sz="1400" dirty="0"/>
              <a:t>Instead, the applicant’s financial self-assessment determines if they have adequate financial controls or if additional oversight may be required.</a:t>
            </a:r>
          </a:p>
          <a:p>
            <a:pPr defTabSz="931774">
              <a:defRPr/>
            </a:pPr>
            <a:endParaRPr lang="en-US" sz="1400" dirty="0"/>
          </a:p>
          <a:p>
            <a:pPr defTabSz="931774">
              <a:defRPr/>
            </a:pPr>
            <a:r>
              <a:rPr lang="en-US" sz="1400" dirty="0"/>
              <a:t>Thus, the evaluation of the FMSSA is more of a “what does it take to get to award” review.</a:t>
            </a:r>
          </a:p>
          <a:p>
            <a:pPr defTabSz="931774">
              <a:defRPr/>
            </a:pPr>
            <a:endParaRPr lang="en-US" sz="1400" dirty="0"/>
          </a:p>
          <a:p>
            <a:endParaRPr lang="en-US" sz="1400" dirty="0"/>
          </a:p>
          <a:p>
            <a:endParaRPr lang="en-US" sz="1400" dirty="0"/>
          </a:p>
          <a:p>
            <a:endParaRPr lang="en-US" sz="1400" dirty="0">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CCC15F1-1E53-4684-8FD4-B4EED7914D9E}" type="slidenum">
              <a:rPr lang="en-US" smtClean="0"/>
              <a:t>2</a:t>
            </a:fld>
            <a:endParaRPr lang="en-US"/>
          </a:p>
        </p:txBody>
      </p:sp>
    </p:spTree>
    <p:extLst>
      <p:ext uri="{BB962C8B-B14F-4D97-AF65-F5344CB8AC3E}">
        <p14:creationId xmlns:p14="http://schemas.microsoft.com/office/powerpoint/2010/main" val="2506227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The Financial Management System Self-Assessment form itself is designed to assist the Grant Recipient in providing information on their financial processes and who is the responsible person for such processes. </a:t>
            </a:r>
          </a:p>
          <a:p>
            <a:endParaRPr lang="en-US" sz="1400" dirty="0"/>
          </a:p>
          <a:p>
            <a:r>
              <a:rPr lang="en-US" sz="1400" dirty="0"/>
              <a:t>As part of the award process, the FMSSA must be completed by applicants and used by TDA in risk analysis prior to the release of the grant agreement for execution. </a:t>
            </a:r>
          </a:p>
          <a:p>
            <a:endParaRPr lang="en-US" sz="1400" dirty="0"/>
          </a:p>
          <a:p>
            <a:r>
              <a:rPr lang="en-US" sz="1400" dirty="0"/>
              <a:t>The FMSSA is a Performance Report, for those of you familiar with the structure of TDAGO, this is as a sub-document to the grant agreement and it is generated in TDA-Go after notification of the award is made. </a:t>
            </a:r>
          </a:p>
          <a:p>
            <a:pPr defTabSz="931774">
              <a:defRPr/>
            </a:pPr>
            <a:endParaRPr lang="en-US" sz="1400" dirty="0"/>
          </a:p>
          <a:p>
            <a:pPr defTabSz="931774">
              <a:defRPr/>
            </a:pPr>
            <a:r>
              <a:rPr lang="en-US" sz="1400" dirty="0"/>
              <a:t>The Grant Recipient should complete this self assessment as soon as possible so that it can be submitted and reviewed by TDA to evaluate the community’s existing processes before a grant agreement will be released.</a:t>
            </a:r>
          </a:p>
          <a:p>
            <a:pPr defTabSz="931774">
              <a:defRPr/>
            </a:pPr>
            <a:endParaRPr lang="en-US" sz="1400" dirty="0"/>
          </a:p>
          <a:p>
            <a:pPr defTabSz="931774">
              <a:defRPr/>
            </a:pPr>
            <a:r>
              <a:rPr lang="en-US" sz="1400" dirty="0"/>
              <a:t>Based on TDA’s review, the FMSSA will either be accepted, a Special Condition may be made to the grant agreement to enhance oversight, or other action as determined by TDA.</a:t>
            </a:r>
          </a:p>
          <a:p>
            <a:endParaRPr lang="en-US" sz="1400" dirty="0"/>
          </a:p>
        </p:txBody>
      </p:sp>
      <p:sp>
        <p:nvSpPr>
          <p:cNvPr id="4" name="Slide Number Placeholder 3"/>
          <p:cNvSpPr>
            <a:spLocks noGrp="1"/>
          </p:cNvSpPr>
          <p:nvPr>
            <p:ph type="sldNum" sz="quarter" idx="5"/>
          </p:nvPr>
        </p:nvSpPr>
        <p:spPr/>
        <p:txBody>
          <a:bodyPr/>
          <a:lstStyle/>
          <a:p>
            <a:fld id="{DCCC15F1-1E53-4684-8FD4-B4EED7914D9E}" type="slidenum">
              <a:rPr lang="en-US" smtClean="0"/>
              <a:t>3</a:t>
            </a:fld>
            <a:endParaRPr lang="en-US"/>
          </a:p>
        </p:txBody>
      </p:sp>
    </p:spTree>
    <p:extLst>
      <p:ext uri="{BB962C8B-B14F-4D97-AF65-F5344CB8AC3E}">
        <p14:creationId xmlns:p14="http://schemas.microsoft.com/office/powerpoint/2010/main" val="16060555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All users assigned to the application (or the parent document in TDA-GO parlance) will automatically be added to the FMSSA with the same permissions to edit. </a:t>
            </a:r>
          </a:p>
          <a:p>
            <a:pPr defTabSz="931774">
              <a:defRPr/>
            </a:pPr>
            <a:r>
              <a:rPr lang="en-US" sz="1400" dirty="0"/>
              <a:t>As this is a Performance Report, specific to a single grant, the Authorized Official, local staff, and consultants assigned to the application will also be assigned to the FMSSA.  </a:t>
            </a:r>
          </a:p>
          <a:p>
            <a:pPr defTabSz="931774">
              <a:defRPr/>
            </a:pPr>
            <a:r>
              <a:rPr lang="en-US" sz="1400" dirty="0"/>
              <a:t>Consultants may assist in the preparation of the report but ultimately the Authorized Official must certify the information is correct and submit it for review in TDAGO.</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CCC15F1-1E53-4684-8FD4-B4EED7914D9E}" type="slidenum">
              <a:rPr lang="en-US" smtClean="0"/>
              <a:t>4</a:t>
            </a:fld>
            <a:endParaRPr lang="en-US"/>
          </a:p>
        </p:txBody>
      </p:sp>
    </p:spTree>
    <p:extLst>
      <p:ext uri="{BB962C8B-B14F-4D97-AF65-F5344CB8AC3E}">
        <p14:creationId xmlns:p14="http://schemas.microsoft.com/office/powerpoint/2010/main" val="3914380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400" dirty="0"/>
              <a:t> Here is a screenshot of the top of the FMSSA. </a:t>
            </a:r>
          </a:p>
          <a:p>
            <a:r>
              <a:rPr lang="en-US" sz="1400" dirty="0"/>
              <a:t>Here we have a field to upload the Authorization for Direct Deposit. Specific instructions for completing the Direct Deposit form may be found in the TxCDBG Implementation Manual. Some of the common errors we are seeing include, entering information in the wrong fields, not checking the correct check-boxes or checking any at all, and not signing on the appropriate signature line. </a:t>
            </a:r>
          </a:p>
          <a:p>
            <a:endParaRPr lang="en-US" sz="1400" dirty="0"/>
          </a:p>
          <a:p>
            <a:r>
              <a:rPr lang="en-US" sz="1400" dirty="0"/>
              <a:t>In the next section, we have a field for the community’s most recent audit.  Please note that a date has been added to the Yes/No drop-down question. </a:t>
            </a:r>
          </a:p>
          <a:p>
            <a:r>
              <a:rPr lang="en-US" sz="1400" dirty="0"/>
              <a:t>So, if the applicant has an annual audit for the fiscal year ending on or after 9/30/2021 they would select “Yes” and if not, then “No”.</a:t>
            </a:r>
          </a:p>
          <a:p>
            <a:endParaRPr lang="en-US" sz="1400" dirty="0"/>
          </a:p>
          <a:p>
            <a:r>
              <a:rPr lang="en-US" sz="1400" dirty="0"/>
              <a:t>You may have noticed that selecting “Yes” changes the number of questions required. So, if you have a recent audit, there is less information required to complete the FMSSA versus communities that do not. </a:t>
            </a:r>
          </a:p>
          <a:p>
            <a:r>
              <a:rPr lang="en-US" sz="1400" dirty="0"/>
              <a:t> </a:t>
            </a:r>
          </a:p>
          <a:p>
            <a:r>
              <a:rPr lang="en-US" sz="1400" dirty="0"/>
              <a:t>The next question asks which year the applicant’s most recent annual audit is from and provides a spot for upload. Please note that even if the applicant does NOT have an audit on or before 9/30/21 and answers “No”, they still need to upload the most recent audit in this field. The age of the most recent audit will be evaluated as part of TDA’s review process.  This is an omission that we are seeing on some submissions, so regardless of which fiscal year the applicant has an audit for, it will still need to be uploaded to complete the FMSSA. </a:t>
            </a:r>
          </a:p>
        </p:txBody>
      </p:sp>
      <p:sp>
        <p:nvSpPr>
          <p:cNvPr id="4" name="Slide Number Placeholder 3"/>
          <p:cNvSpPr>
            <a:spLocks noGrp="1"/>
          </p:cNvSpPr>
          <p:nvPr>
            <p:ph type="sldNum" sz="quarter" idx="5"/>
          </p:nvPr>
        </p:nvSpPr>
        <p:spPr/>
        <p:txBody>
          <a:bodyPr/>
          <a:lstStyle/>
          <a:p>
            <a:fld id="{DCCC15F1-1E53-4684-8FD4-B4EED7914D9E}" type="slidenum">
              <a:rPr lang="en-US" smtClean="0"/>
              <a:t>5</a:t>
            </a:fld>
            <a:endParaRPr lang="en-US"/>
          </a:p>
        </p:txBody>
      </p:sp>
    </p:spTree>
    <p:extLst>
      <p:ext uri="{BB962C8B-B14F-4D97-AF65-F5344CB8AC3E}">
        <p14:creationId xmlns:p14="http://schemas.microsoft.com/office/powerpoint/2010/main" val="31794115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The FMSSA continues with a question about any findings of material non-compliance within the last five-years. This one is pretty clear, any findings during this five-year period should be identified here by both the audit year and type and a short description of those findings, including a place to upload the referenced document. </a:t>
            </a:r>
          </a:p>
          <a:p>
            <a:endParaRPr lang="en-US" sz="1400" dirty="0"/>
          </a:p>
          <a:p>
            <a:r>
              <a:rPr lang="en-US" sz="1400" dirty="0"/>
              <a:t>Next, we have a block of fields to enter the names and roles of individuals involved in managing grant and local funds. Please note that this is not meant to be a CDBG specific segregation of duties, but the actual duties assigned to persons at the local level. This part of the FMSSA will be evaluated by TDA to ensure that there is an appropriate segregation of duties. </a:t>
            </a:r>
          </a:p>
          <a:p>
            <a:endParaRPr lang="en-US" sz="1400" dirty="0"/>
          </a:p>
          <a:p>
            <a:r>
              <a:rPr lang="en-US" sz="1400" dirty="0"/>
              <a:t>We know that for some of our communities, especially the smaller ones, there may be few local staff performing these duties, but if you just put the City Secretary’s name for every responsibility, expect to get an email from TDA staff asking for clarification.  </a:t>
            </a:r>
          </a:p>
          <a:p>
            <a:endParaRPr lang="en-US" sz="1400" dirty="0"/>
          </a:p>
          <a:p>
            <a:r>
              <a:rPr lang="en-US" sz="1400" dirty="0"/>
              <a:t>Also, I want to point out that there are “plus signs” available if you do need to add additional names and roles. </a:t>
            </a:r>
          </a:p>
        </p:txBody>
      </p:sp>
      <p:sp>
        <p:nvSpPr>
          <p:cNvPr id="4" name="Slide Number Placeholder 3"/>
          <p:cNvSpPr>
            <a:spLocks noGrp="1"/>
          </p:cNvSpPr>
          <p:nvPr>
            <p:ph type="sldNum" sz="quarter" idx="5"/>
          </p:nvPr>
        </p:nvSpPr>
        <p:spPr/>
        <p:txBody>
          <a:bodyPr/>
          <a:lstStyle/>
          <a:p>
            <a:fld id="{DCCC15F1-1E53-4684-8FD4-B4EED7914D9E}" type="slidenum">
              <a:rPr lang="en-US" smtClean="0"/>
              <a:t>6</a:t>
            </a:fld>
            <a:endParaRPr lang="en-US"/>
          </a:p>
        </p:txBody>
      </p:sp>
    </p:spTree>
    <p:extLst>
      <p:ext uri="{BB962C8B-B14F-4D97-AF65-F5344CB8AC3E}">
        <p14:creationId xmlns:p14="http://schemas.microsoft.com/office/powerpoint/2010/main" val="39755904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400" dirty="0"/>
              <a:t>So, for those communities that answered Yes to having a recent audit, this is the last question you will have on the FMSSA. What TDA is looking for here is a description of how the grant recipient plans to ensure the timely disbursement of funds, that is disbursement within 5 business days of deposit. The most complete answers here should include information about:</a:t>
            </a:r>
          </a:p>
          <a:p>
            <a:pPr marL="291179" indent="-291179" defTabSz="931774">
              <a:buFont typeface="Arial" panose="020B0604020202020204" pitchFamily="34" charset="0"/>
              <a:buChar char="•"/>
              <a:defRPr/>
            </a:pPr>
            <a:r>
              <a:rPr lang="en-US" sz="1400" dirty="0"/>
              <a:t>How are deposits tracked? Is someone monitoring the bank deposits on a daily basis or is it only intermittently? Intermittently or even just weekly will require further explanation or a change in process.</a:t>
            </a:r>
          </a:p>
          <a:p>
            <a:pPr marL="291179" indent="-291179" defTabSz="931774">
              <a:buFont typeface="Arial" panose="020B0604020202020204" pitchFamily="34" charset="0"/>
              <a:buChar char="•"/>
              <a:defRPr/>
            </a:pPr>
            <a:r>
              <a:rPr lang="en-US" sz="1400" dirty="0"/>
              <a:t>Does the community pay invoices out of General Revenue and only makes payment requests as needed? If payment requests are only made for reimbursements, then timeliness becomes less of a concern.</a:t>
            </a:r>
          </a:p>
          <a:p>
            <a:pPr marL="291179" indent="-291179" defTabSz="931774">
              <a:buFont typeface="Arial" panose="020B0604020202020204" pitchFamily="34" charset="0"/>
              <a:buChar char="•"/>
              <a:defRPr/>
            </a:pPr>
            <a:endParaRPr lang="en-US" sz="1400" dirty="0"/>
          </a:p>
          <a:p>
            <a:pPr defTabSz="931774">
              <a:defRPr/>
            </a:pPr>
            <a:r>
              <a:rPr lang="en-US" sz="1400" dirty="0"/>
              <a:t>The reviewer should be able to read the narrative here and understand how the community processes payments and will do so in a timely manner. Failure to do so will likely require follow-up from TDA. </a:t>
            </a:r>
          </a:p>
          <a:p>
            <a:pPr defTabSz="931774">
              <a:defRPr/>
            </a:pPr>
            <a:endParaRPr lang="en-US" sz="1400" dirty="0"/>
          </a:p>
          <a:p>
            <a:pPr defTabSz="931774">
              <a:defRPr/>
            </a:pPr>
            <a:r>
              <a:rPr lang="en-US" sz="1400" dirty="0"/>
              <a:t>As I mentioned before, anyone “added” to the application when the FMSSA Performance Report is generated will be allowed to add and edit the FMSSA, but only the Authorize Official, or AO can submit it to TDA for review. Remember that in TDAGO, Save is not the same thing as submit, so until the AO makes the status change to “Submitted” TDA will not see the report for review and the next steps in executing the grant agreement may be delayed.    </a:t>
            </a:r>
          </a:p>
          <a:p>
            <a:pPr marL="291179" indent="-291179" defTabSz="931774">
              <a:buFont typeface="Arial" panose="020B0604020202020204" pitchFamily="34" charset="0"/>
              <a:buChar char="•"/>
              <a:defRPr/>
            </a:pPr>
            <a:endParaRPr lang="en-US" sz="1400" dirty="0"/>
          </a:p>
        </p:txBody>
      </p:sp>
      <p:sp>
        <p:nvSpPr>
          <p:cNvPr id="4" name="Slide Number Placeholder 3"/>
          <p:cNvSpPr>
            <a:spLocks noGrp="1"/>
          </p:cNvSpPr>
          <p:nvPr>
            <p:ph type="sldNum" sz="quarter" idx="5"/>
          </p:nvPr>
        </p:nvSpPr>
        <p:spPr/>
        <p:txBody>
          <a:bodyPr/>
          <a:lstStyle/>
          <a:p>
            <a:fld id="{DCCC15F1-1E53-4684-8FD4-B4EED7914D9E}" type="slidenum">
              <a:rPr lang="en-US" smtClean="0"/>
              <a:t>7</a:t>
            </a:fld>
            <a:endParaRPr lang="en-US"/>
          </a:p>
        </p:txBody>
      </p:sp>
    </p:spTree>
    <p:extLst>
      <p:ext uri="{BB962C8B-B14F-4D97-AF65-F5344CB8AC3E}">
        <p14:creationId xmlns:p14="http://schemas.microsoft.com/office/powerpoint/2010/main" val="40522036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400" dirty="0"/>
              <a:t>For those communities that answered “No” to the question regarding having a recent audit, the FMSSA will continue with the Oversight Responsibility section on your screen now. Here we are looking for information regarding the person or persons responsible for the daily oversight of the community’s financial affairs, including how often this oversight occurs, who assesses fraud risks, and any additional oversight that is performed at the local level. </a:t>
            </a:r>
          </a:p>
          <a:p>
            <a:pPr defTabSz="931774">
              <a:defRPr/>
            </a:pPr>
            <a:endParaRPr lang="en-US" sz="1400" dirty="0"/>
          </a:p>
          <a:p>
            <a:pPr defTabSz="931774">
              <a:defRPr/>
            </a:pPr>
            <a:r>
              <a:rPr lang="en-US" sz="1400" dirty="0"/>
              <a:t>Next, we are asking about the persons or persons with a knowledge of federal and state cost principles. </a:t>
            </a:r>
          </a:p>
          <a:p>
            <a:pPr defTabSz="931774">
              <a:defRPr/>
            </a:pPr>
            <a:endParaRPr lang="en-US" sz="1400" dirty="0"/>
          </a:p>
          <a:p>
            <a:pPr defTabSz="931774">
              <a:defRPr/>
            </a:pPr>
            <a:r>
              <a:rPr lang="en-US" sz="1400" dirty="0"/>
              <a:t>We are not looking for the administrator’s experience with costs principles, but who at the local level has experience with these rules and regulations.  </a:t>
            </a:r>
          </a:p>
        </p:txBody>
      </p:sp>
      <p:sp>
        <p:nvSpPr>
          <p:cNvPr id="4" name="Slide Number Placeholder 3"/>
          <p:cNvSpPr>
            <a:spLocks noGrp="1"/>
          </p:cNvSpPr>
          <p:nvPr>
            <p:ph type="sldNum" sz="quarter" idx="5"/>
          </p:nvPr>
        </p:nvSpPr>
        <p:spPr/>
        <p:txBody>
          <a:bodyPr/>
          <a:lstStyle/>
          <a:p>
            <a:fld id="{DCCC15F1-1E53-4684-8FD4-B4EED7914D9E}" type="slidenum">
              <a:rPr lang="en-US" smtClean="0"/>
              <a:t>8</a:t>
            </a:fld>
            <a:endParaRPr lang="en-US"/>
          </a:p>
        </p:txBody>
      </p:sp>
    </p:spTree>
    <p:extLst>
      <p:ext uri="{BB962C8B-B14F-4D97-AF65-F5344CB8AC3E}">
        <p14:creationId xmlns:p14="http://schemas.microsoft.com/office/powerpoint/2010/main" val="32640591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400" dirty="0"/>
              <a:t>Continuing on, we have a series of Yes/No questions about additional safeguards at the local level, including trainings, bonding requirements, approval of disbursements and any other local levels of oversight. Obviously, “</a:t>
            </a:r>
            <a:r>
              <a:rPr lang="en-US" sz="1400" dirty="0" err="1"/>
              <a:t>Yes”s</a:t>
            </a:r>
            <a:r>
              <a:rPr lang="en-US" sz="1400" dirty="0"/>
              <a:t> are preferred here, but you should answer based on the actual controls in place. </a:t>
            </a:r>
          </a:p>
          <a:p>
            <a:pPr defTabSz="931774">
              <a:defRPr/>
            </a:pPr>
            <a:endParaRPr lang="en-US" sz="1400" dirty="0"/>
          </a:p>
          <a:p>
            <a:pPr defTabSz="931774">
              <a:defRPr/>
            </a:pPr>
            <a:r>
              <a:rPr lang="en-US" sz="1400" dirty="0"/>
              <a:t>Next, a few questions about the local accounting system, separate checking accounts for grant funds, and any written standard operating procedures. Again, this is not intended to capture a TxCDBG grant specific process, but the actual system used at the local level.       </a:t>
            </a:r>
          </a:p>
        </p:txBody>
      </p:sp>
      <p:sp>
        <p:nvSpPr>
          <p:cNvPr id="4" name="Slide Number Placeholder 3"/>
          <p:cNvSpPr>
            <a:spLocks noGrp="1"/>
          </p:cNvSpPr>
          <p:nvPr>
            <p:ph type="sldNum" sz="quarter" idx="5"/>
          </p:nvPr>
        </p:nvSpPr>
        <p:spPr/>
        <p:txBody>
          <a:bodyPr/>
          <a:lstStyle/>
          <a:p>
            <a:fld id="{DCCC15F1-1E53-4684-8FD4-B4EED7914D9E}" type="slidenum">
              <a:rPr lang="en-US" smtClean="0"/>
              <a:t>9</a:t>
            </a:fld>
            <a:endParaRPr lang="en-US"/>
          </a:p>
        </p:txBody>
      </p:sp>
    </p:spTree>
    <p:extLst>
      <p:ext uri="{BB962C8B-B14F-4D97-AF65-F5344CB8AC3E}">
        <p14:creationId xmlns:p14="http://schemas.microsoft.com/office/powerpoint/2010/main" val="3881991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6B7D53F-BFD8-4DCB-954F-5EAE532CF782}" type="datetimeFigureOut">
              <a:rPr lang="en-US" smtClean="0"/>
              <a:t>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A94C8D-C909-48A9-B27C-99CB31B51AD3}"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7365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B7D53F-BFD8-4DCB-954F-5EAE532CF782}" type="datetimeFigureOut">
              <a:rPr lang="en-US" smtClean="0"/>
              <a:t>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A94C8D-C909-48A9-B27C-99CB31B51AD3}" type="slidenum">
              <a:rPr lang="en-US" smtClean="0"/>
              <a:t>‹#›</a:t>
            </a:fld>
            <a:endParaRPr lang="en-US"/>
          </a:p>
        </p:txBody>
      </p:sp>
    </p:spTree>
    <p:extLst>
      <p:ext uri="{BB962C8B-B14F-4D97-AF65-F5344CB8AC3E}">
        <p14:creationId xmlns:p14="http://schemas.microsoft.com/office/powerpoint/2010/main" val="4009997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B7D53F-BFD8-4DCB-954F-5EAE532CF782}" type="datetimeFigureOut">
              <a:rPr lang="en-US" smtClean="0"/>
              <a:t>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A94C8D-C909-48A9-B27C-99CB31B51AD3}" type="slidenum">
              <a:rPr lang="en-US" smtClean="0"/>
              <a:t>‹#›</a:t>
            </a:fld>
            <a:endParaRPr lang="en-US"/>
          </a:p>
        </p:txBody>
      </p:sp>
    </p:spTree>
    <p:extLst>
      <p:ext uri="{BB962C8B-B14F-4D97-AF65-F5344CB8AC3E}">
        <p14:creationId xmlns:p14="http://schemas.microsoft.com/office/powerpoint/2010/main" val="1362912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B7D53F-BFD8-4DCB-954F-5EAE532CF782}" type="datetimeFigureOut">
              <a:rPr lang="en-US" smtClean="0"/>
              <a:t>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A94C8D-C909-48A9-B27C-99CB31B51AD3}" type="slidenum">
              <a:rPr lang="en-US" smtClean="0"/>
              <a:t>‹#›</a:t>
            </a:fld>
            <a:endParaRPr lang="en-US"/>
          </a:p>
        </p:txBody>
      </p:sp>
    </p:spTree>
    <p:extLst>
      <p:ext uri="{BB962C8B-B14F-4D97-AF65-F5344CB8AC3E}">
        <p14:creationId xmlns:p14="http://schemas.microsoft.com/office/powerpoint/2010/main" val="2948524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6B7D53F-BFD8-4DCB-954F-5EAE532CF782}" type="datetimeFigureOut">
              <a:rPr lang="en-US" smtClean="0"/>
              <a:t>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A94C8D-C909-48A9-B27C-99CB31B51AD3}"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9413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6B7D53F-BFD8-4DCB-954F-5EAE532CF782}" type="datetimeFigureOut">
              <a:rPr lang="en-US" smtClean="0"/>
              <a:t>1/30/2024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A94C8D-C909-48A9-B27C-99CB31B51AD3}" type="slidenum">
              <a:rPr lang="en-US" smtClean="0"/>
              <a:t>‹#›</a:t>
            </a:fld>
            <a:endParaRPr lang="en-US"/>
          </a:p>
        </p:txBody>
      </p:sp>
    </p:spTree>
    <p:extLst>
      <p:ext uri="{BB962C8B-B14F-4D97-AF65-F5344CB8AC3E}">
        <p14:creationId xmlns:p14="http://schemas.microsoft.com/office/powerpoint/2010/main" val="508261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B7D53F-BFD8-4DCB-954F-5EAE532CF782}" type="datetimeFigureOut">
              <a:rPr lang="en-US" smtClean="0"/>
              <a:t>1/30/2024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A94C8D-C909-48A9-B27C-99CB31B51AD3}" type="slidenum">
              <a:rPr lang="en-US" smtClean="0"/>
              <a:t>‹#›</a:t>
            </a:fld>
            <a:endParaRPr lang="en-US"/>
          </a:p>
        </p:txBody>
      </p:sp>
    </p:spTree>
    <p:extLst>
      <p:ext uri="{BB962C8B-B14F-4D97-AF65-F5344CB8AC3E}">
        <p14:creationId xmlns:p14="http://schemas.microsoft.com/office/powerpoint/2010/main" val="3624176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6B7D53F-BFD8-4DCB-954F-5EAE532CF782}" type="datetimeFigureOut">
              <a:rPr lang="en-US" smtClean="0"/>
              <a:t>1/30/2024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A94C8D-C909-48A9-B27C-99CB31B51AD3}" type="slidenum">
              <a:rPr lang="en-US" smtClean="0"/>
              <a:t>‹#›</a:t>
            </a:fld>
            <a:endParaRPr lang="en-US"/>
          </a:p>
        </p:txBody>
      </p:sp>
    </p:spTree>
    <p:extLst>
      <p:ext uri="{BB962C8B-B14F-4D97-AF65-F5344CB8AC3E}">
        <p14:creationId xmlns:p14="http://schemas.microsoft.com/office/powerpoint/2010/main" val="256629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6B7D53F-BFD8-4DCB-954F-5EAE532CF782}" type="datetimeFigureOut">
              <a:rPr lang="en-US" smtClean="0"/>
              <a:t>1/30/2024</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90A94C8D-C909-48A9-B27C-99CB31B51AD3}" type="slidenum">
              <a:rPr lang="en-US" smtClean="0"/>
              <a:t>‹#›</a:t>
            </a:fld>
            <a:endParaRPr lang="en-US"/>
          </a:p>
        </p:txBody>
      </p:sp>
    </p:spTree>
    <p:extLst>
      <p:ext uri="{BB962C8B-B14F-4D97-AF65-F5344CB8AC3E}">
        <p14:creationId xmlns:p14="http://schemas.microsoft.com/office/powerpoint/2010/main" val="152290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6B7D53F-BFD8-4DCB-954F-5EAE532CF782}" type="datetimeFigureOut">
              <a:rPr lang="en-US" smtClean="0"/>
              <a:t>1/30/2024</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0A94C8D-C909-48A9-B27C-99CB31B51AD3}" type="slidenum">
              <a:rPr lang="en-US" smtClean="0"/>
              <a:t>‹#›</a:t>
            </a:fld>
            <a:endParaRPr lang="en-US"/>
          </a:p>
        </p:txBody>
      </p:sp>
    </p:spTree>
    <p:extLst>
      <p:ext uri="{BB962C8B-B14F-4D97-AF65-F5344CB8AC3E}">
        <p14:creationId xmlns:p14="http://schemas.microsoft.com/office/powerpoint/2010/main" val="55754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6B7D53F-BFD8-4DCB-954F-5EAE532CF782}" type="datetimeFigureOut">
              <a:rPr lang="en-US" smtClean="0"/>
              <a:t>1/30/2024</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0A94C8D-C909-48A9-B27C-99CB31B51AD3}" type="slidenum">
              <a:rPr lang="en-US" smtClean="0"/>
              <a:t>‹#›</a:t>
            </a:fld>
            <a:endParaRPr lang="en-US"/>
          </a:p>
        </p:txBody>
      </p:sp>
    </p:spTree>
    <p:extLst>
      <p:ext uri="{BB962C8B-B14F-4D97-AF65-F5344CB8AC3E}">
        <p14:creationId xmlns:p14="http://schemas.microsoft.com/office/powerpoint/2010/main" val="1434644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6B7D53F-BFD8-4DCB-954F-5EAE532CF782}" type="datetimeFigureOut">
              <a:rPr lang="en-US" smtClean="0"/>
              <a:t>1/30/2024</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90A94C8D-C909-48A9-B27C-99CB31B51AD3}"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128351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CE3F6A8-0DE9-D0C2-852D-88D7027CFD0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838737" y="4643118"/>
            <a:ext cx="4655976" cy="1499762"/>
          </a:xfrm>
          <a:prstGeom prst="rect">
            <a:avLst/>
          </a:prstGeom>
        </p:spPr>
      </p:pic>
      <p:sp>
        <p:nvSpPr>
          <p:cNvPr id="5" name="TextBox 4">
            <a:extLst>
              <a:ext uri="{FF2B5EF4-FFF2-40B4-BE49-F238E27FC236}">
                <a16:creationId xmlns:a16="http://schemas.microsoft.com/office/drawing/2014/main" id="{F471AA8B-61BB-12BA-6766-9F985A0885BD}"/>
              </a:ext>
            </a:extLst>
          </p:cNvPr>
          <p:cNvSpPr txBox="1"/>
          <p:nvPr/>
        </p:nvSpPr>
        <p:spPr>
          <a:xfrm>
            <a:off x="261256" y="456567"/>
            <a:ext cx="11803225" cy="839204"/>
          </a:xfrm>
          <a:prstGeom prst="rect">
            <a:avLst/>
          </a:prstGeom>
          <a:noFill/>
        </p:spPr>
        <p:txBody>
          <a:bodyPr wrap="square" rtlCol="0">
            <a:spAutoFit/>
          </a:bodyPr>
          <a:lstStyle/>
          <a:p>
            <a:pPr algn="ctr">
              <a:lnSpc>
                <a:spcPct val="150000"/>
              </a:lnSpc>
            </a:pPr>
            <a:r>
              <a:rPr lang="en-US" sz="3600" b="1" dirty="0">
                <a:solidFill>
                  <a:schemeClr val="accent2">
                    <a:lumMod val="75000"/>
                  </a:schemeClr>
                </a:solidFill>
                <a:latin typeface="Book Antiqua" panose="02040602050305030304" pitchFamily="18" charset="0"/>
              </a:rPr>
              <a:t>Texas Community Development Block Grant Program</a:t>
            </a:r>
          </a:p>
        </p:txBody>
      </p:sp>
      <p:pic>
        <p:nvPicPr>
          <p:cNvPr id="6" name="Picture 7">
            <a:extLst>
              <a:ext uri="{FF2B5EF4-FFF2-40B4-BE49-F238E27FC236}">
                <a16:creationId xmlns:a16="http://schemas.microsoft.com/office/drawing/2014/main" id="{2D17F206-B611-F957-E19A-9543376FEA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724" y="1465001"/>
            <a:ext cx="3547307" cy="4035865"/>
          </a:xfrm>
          <a:prstGeom prst="ellipse">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88900" algn="ctr">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TextBox 6">
            <a:extLst>
              <a:ext uri="{FF2B5EF4-FFF2-40B4-BE49-F238E27FC236}">
                <a16:creationId xmlns:a16="http://schemas.microsoft.com/office/drawing/2014/main" id="{9569D762-DF87-7B70-9539-D43A356A6AC4}"/>
              </a:ext>
            </a:extLst>
          </p:cNvPr>
          <p:cNvSpPr txBox="1"/>
          <p:nvPr/>
        </p:nvSpPr>
        <p:spPr>
          <a:xfrm>
            <a:off x="3886200" y="1623497"/>
            <a:ext cx="7467600" cy="2308324"/>
          </a:xfrm>
          <a:prstGeom prst="rect">
            <a:avLst/>
          </a:prstGeom>
          <a:noFill/>
        </p:spPr>
        <p:txBody>
          <a:bodyPr wrap="square">
            <a:spAutoFit/>
          </a:bodyPr>
          <a:lstStyle/>
          <a:p>
            <a:pPr algn="ctr"/>
            <a:r>
              <a:rPr lang="en-US" sz="4000" b="1" dirty="0">
                <a:solidFill>
                  <a:schemeClr val="accent3">
                    <a:lumMod val="50000"/>
                  </a:schemeClr>
                </a:solidFill>
                <a:latin typeface="Book Antiqua" panose="02040602050305030304" pitchFamily="18" charset="0"/>
              </a:rPr>
              <a:t>CDBG Over Coffee</a:t>
            </a:r>
          </a:p>
          <a:p>
            <a:pPr algn="ctr"/>
            <a:r>
              <a:rPr lang="en-US" sz="4000" dirty="0">
                <a:solidFill>
                  <a:schemeClr val="accent3">
                    <a:lumMod val="50000"/>
                  </a:schemeClr>
                </a:solidFill>
                <a:latin typeface="Book Antiqua" panose="02040602050305030304" pitchFamily="18" charset="0"/>
              </a:rPr>
              <a:t>Today’s Topic:</a:t>
            </a:r>
          </a:p>
          <a:p>
            <a:pPr algn="ctr"/>
            <a:r>
              <a:rPr lang="en-US" sz="3200" dirty="0">
                <a:solidFill>
                  <a:schemeClr val="accent3">
                    <a:lumMod val="50000"/>
                  </a:schemeClr>
                </a:solidFill>
                <a:latin typeface="Book Antiqua" panose="02040602050305030304" pitchFamily="18" charset="0"/>
              </a:rPr>
              <a:t>Financial Management System Self-Assessment (FMSSA)</a:t>
            </a:r>
          </a:p>
        </p:txBody>
      </p:sp>
    </p:spTree>
    <p:extLst>
      <p:ext uri="{BB962C8B-B14F-4D97-AF65-F5344CB8AC3E}">
        <p14:creationId xmlns:p14="http://schemas.microsoft.com/office/powerpoint/2010/main" val="17074019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3A145-7643-3444-F081-410A3A4B46C9}"/>
              </a:ext>
            </a:extLst>
          </p:cNvPr>
          <p:cNvSpPr>
            <a:spLocks noGrp="1"/>
          </p:cNvSpPr>
          <p:nvPr>
            <p:ph type="title"/>
          </p:nvPr>
        </p:nvSpPr>
        <p:spPr>
          <a:xfrm>
            <a:off x="1154974" y="749418"/>
            <a:ext cx="9882051" cy="748454"/>
          </a:xfrm>
        </p:spPr>
        <p:txBody>
          <a:bodyPr>
            <a:normAutofit/>
          </a:bodyPr>
          <a:lstStyle/>
          <a:p>
            <a:r>
              <a:rPr lang="en-US" b="1" dirty="0">
                <a:solidFill>
                  <a:schemeClr val="accent1">
                    <a:lumMod val="50000"/>
                  </a:schemeClr>
                </a:solidFill>
              </a:rPr>
              <a:t>When is the FMSSA due?</a:t>
            </a:r>
            <a:endParaRPr lang="en-US" dirty="0"/>
          </a:p>
        </p:txBody>
      </p:sp>
      <p:sp>
        <p:nvSpPr>
          <p:cNvPr id="3" name="Content Placeholder 2">
            <a:extLst>
              <a:ext uri="{FF2B5EF4-FFF2-40B4-BE49-F238E27FC236}">
                <a16:creationId xmlns:a16="http://schemas.microsoft.com/office/drawing/2014/main" id="{36C6344E-CD79-C2D4-D4F9-7CBDA0E6BA01}"/>
              </a:ext>
            </a:extLst>
          </p:cNvPr>
          <p:cNvSpPr>
            <a:spLocks noGrp="1"/>
          </p:cNvSpPr>
          <p:nvPr>
            <p:ph idx="1"/>
          </p:nvPr>
        </p:nvSpPr>
        <p:spPr>
          <a:xfrm>
            <a:off x="1154974" y="1950509"/>
            <a:ext cx="9313545" cy="3678766"/>
          </a:xfrm>
        </p:spPr>
        <p:txBody>
          <a:bodyPr>
            <a:normAutofit/>
          </a:bodyPr>
          <a:lstStyle/>
          <a:p>
            <a:pPr lvl="1">
              <a:buFont typeface="Courier New" panose="02070309020205020404" pitchFamily="49" charset="0"/>
              <a:buChar char="o"/>
            </a:pPr>
            <a:r>
              <a:rPr lang="en-US" sz="3600" dirty="0"/>
              <a:t> Must be completed and submitted as part of the pre-award process</a:t>
            </a:r>
          </a:p>
          <a:p>
            <a:pPr lvl="1">
              <a:buFont typeface="Courier New" panose="02070309020205020404" pitchFamily="49" charset="0"/>
              <a:buChar char="o"/>
            </a:pPr>
            <a:r>
              <a:rPr lang="en-US" sz="3600" dirty="0"/>
              <a:t> The final grant agreement cannot be routed for executed </a:t>
            </a:r>
          </a:p>
          <a:p>
            <a:pPr marL="384048" lvl="2" indent="0">
              <a:buNone/>
            </a:pPr>
            <a:endParaRPr lang="en-US" sz="3200" dirty="0">
              <a:solidFill>
                <a:schemeClr val="tx1"/>
              </a:solidFill>
            </a:endParaRPr>
          </a:p>
          <a:p>
            <a:pPr lvl="2">
              <a:buFont typeface="Wingdings" panose="05000000000000000000" pitchFamily="2" charset="2"/>
              <a:buChar char="§"/>
            </a:pPr>
            <a:endParaRPr lang="en-US" sz="3200" dirty="0"/>
          </a:p>
          <a:p>
            <a:endParaRPr lang="en-US" sz="2400" dirty="0"/>
          </a:p>
        </p:txBody>
      </p:sp>
    </p:spTree>
    <p:extLst>
      <p:ext uri="{BB962C8B-B14F-4D97-AF65-F5344CB8AC3E}">
        <p14:creationId xmlns:p14="http://schemas.microsoft.com/office/powerpoint/2010/main" val="17636335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965E0-5C03-39B9-ADD8-943F7BD23404}"/>
              </a:ext>
            </a:extLst>
          </p:cNvPr>
          <p:cNvSpPr>
            <a:spLocks noGrp="1"/>
          </p:cNvSpPr>
          <p:nvPr>
            <p:ph type="title"/>
          </p:nvPr>
        </p:nvSpPr>
        <p:spPr>
          <a:xfrm>
            <a:off x="1165860" y="550211"/>
            <a:ext cx="9860280" cy="877389"/>
          </a:xfrm>
        </p:spPr>
        <p:txBody>
          <a:bodyPr/>
          <a:lstStyle/>
          <a:p>
            <a:r>
              <a:rPr lang="en-US" b="1" dirty="0">
                <a:solidFill>
                  <a:schemeClr val="accent1">
                    <a:lumMod val="50000"/>
                  </a:schemeClr>
                </a:solidFill>
              </a:rPr>
              <a:t>Potential Outcomes</a:t>
            </a:r>
            <a:endParaRPr lang="en-US" dirty="0"/>
          </a:p>
        </p:txBody>
      </p:sp>
      <p:sp>
        <p:nvSpPr>
          <p:cNvPr id="5" name="Content Placeholder 2">
            <a:extLst>
              <a:ext uri="{FF2B5EF4-FFF2-40B4-BE49-F238E27FC236}">
                <a16:creationId xmlns:a16="http://schemas.microsoft.com/office/drawing/2014/main" id="{5496DE61-588B-66BA-F1D7-3F2BBD4065E4}"/>
              </a:ext>
            </a:extLst>
          </p:cNvPr>
          <p:cNvSpPr>
            <a:spLocks noGrp="1"/>
          </p:cNvSpPr>
          <p:nvPr>
            <p:ph idx="1"/>
          </p:nvPr>
        </p:nvSpPr>
        <p:spPr>
          <a:xfrm>
            <a:off x="1088300" y="1960034"/>
            <a:ext cx="7523552" cy="3678766"/>
          </a:xfrm>
        </p:spPr>
        <p:txBody>
          <a:bodyPr>
            <a:normAutofit/>
          </a:bodyPr>
          <a:lstStyle/>
          <a:p>
            <a:pPr lvl="1">
              <a:buFont typeface="Courier New" panose="02070309020205020404" pitchFamily="49" charset="0"/>
              <a:buChar char="o"/>
            </a:pPr>
            <a:r>
              <a:rPr lang="en-US" sz="3600" dirty="0"/>
              <a:t> No additional controls required </a:t>
            </a:r>
          </a:p>
          <a:p>
            <a:pPr lvl="1">
              <a:buFont typeface="Courier New" panose="02070309020205020404" pitchFamily="49" charset="0"/>
              <a:buChar char="o"/>
            </a:pPr>
            <a:r>
              <a:rPr lang="en-US" sz="3600" dirty="0"/>
              <a:t> Additional role documentation </a:t>
            </a:r>
          </a:p>
          <a:p>
            <a:pPr lvl="1">
              <a:buFont typeface="Courier New" panose="02070309020205020404" pitchFamily="49" charset="0"/>
              <a:buChar char="o"/>
            </a:pPr>
            <a:r>
              <a:rPr lang="en-US" sz="3600" dirty="0"/>
              <a:t> Additional oversight on payments</a:t>
            </a:r>
          </a:p>
          <a:p>
            <a:pPr lvl="1">
              <a:buFont typeface="Courier New" panose="02070309020205020404" pitchFamily="49" charset="0"/>
              <a:buChar char="o"/>
            </a:pPr>
            <a:r>
              <a:rPr lang="en-US" sz="3600" dirty="0"/>
              <a:t> Requiring a third party to manage grant funds for high-risk communities </a:t>
            </a:r>
          </a:p>
          <a:p>
            <a:pPr marL="384048" lvl="2" indent="0">
              <a:buNone/>
            </a:pPr>
            <a:endParaRPr lang="en-US" sz="3200" dirty="0">
              <a:solidFill>
                <a:schemeClr val="tx1"/>
              </a:solidFill>
            </a:endParaRPr>
          </a:p>
          <a:p>
            <a:pPr lvl="2">
              <a:buFont typeface="Wingdings" panose="05000000000000000000" pitchFamily="2" charset="2"/>
              <a:buChar char="§"/>
            </a:pPr>
            <a:endParaRPr lang="en-US" sz="3200" dirty="0"/>
          </a:p>
          <a:p>
            <a:endParaRPr lang="en-US" sz="2400" dirty="0"/>
          </a:p>
        </p:txBody>
      </p:sp>
      <p:pic>
        <p:nvPicPr>
          <p:cNvPr id="3076" name="Picture 4" descr="Outcome Cartoons, Illustrations &amp; Vector Stock Images - 12136 Pictures ...">
            <a:extLst>
              <a:ext uri="{FF2B5EF4-FFF2-40B4-BE49-F238E27FC236}">
                <a16:creationId xmlns:a16="http://schemas.microsoft.com/office/drawing/2014/main" id="{182808CD-3DD0-A0A2-3447-8C1CB455CC2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8861"/>
          <a:stretch/>
        </p:blipFill>
        <p:spPr bwMode="auto">
          <a:xfrm>
            <a:off x="8611852" y="2276474"/>
            <a:ext cx="3159461" cy="2082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48233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954B9-5030-0037-7A46-5BD9C9A451BE}"/>
              </a:ext>
            </a:extLst>
          </p:cNvPr>
          <p:cNvSpPr>
            <a:spLocks noGrp="1"/>
          </p:cNvSpPr>
          <p:nvPr>
            <p:ph type="title"/>
          </p:nvPr>
        </p:nvSpPr>
        <p:spPr/>
        <p:txBody>
          <a:bodyPr/>
          <a:lstStyle/>
          <a:p>
            <a:r>
              <a:rPr lang="en-US" b="1" dirty="0">
                <a:solidFill>
                  <a:schemeClr val="accent1">
                    <a:lumMod val="50000"/>
                  </a:schemeClr>
                </a:solidFill>
              </a:rPr>
              <a:t>Thank You For Your Attention</a:t>
            </a:r>
            <a:endParaRPr lang="en-US" dirty="0"/>
          </a:p>
        </p:txBody>
      </p:sp>
      <p:sp>
        <p:nvSpPr>
          <p:cNvPr id="3" name="Content Placeholder 2">
            <a:extLst>
              <a:ext uri="{FF2B5EF4-FFF2-40B4-BE49-F238E27FC236}">
                <a16:creationId xmlns:a16="http://schemas.microsoft.com/office/drawing/2014/main" id="{5FD98846-92FA-A5DC-7B29-AF7129CAAB6F}"/>
              </a:ext>
            </a:extLst>
          </p:cNvPr>
          <p:cNvSpPr>
            <a:spLocks noGrp="1"/>
          </p:cNvSpPr>
          <p:nvPr>
            <p:ph idx="1"/>
          </p:nvPr>
        </p:nvSpPr>
        <p:spPr>
          <a:xfrm>
            <a:off x="4688114" y="2730500"/>
            <a:ext cx="6241141" cy="999672"/>
          </a:xfrm>
        </p:spPr>
        <p:txBody>
          <a:bodyPr>
            <a:normAutofit/>
          </a:bodyPr>
          <a:lstStyle/>
          <a:p>
            <a:pPr algn="ctr"/>
            <a:r>
              <a:rPr lang="en-US" sz="5400" dirty="0"/>
              <a:t>Time for Questions </a:t>
            </a:r>
          </a:p>
        </p:txBody>
      </p:sp>
      <p:pic>
        <p:nvPicPr>
          <p:cNvPr id="4" name="Picture 7">
            <a:extLst>
              <a:ext uri="{FF2B5EF4-FFF2-40B4-BE49-F238E27FC236}">
                <a16:creationId xmlns:a16="http://schemas.microsoft.com/office/drawing/2014/main" id="{FB5C51C6-76D2-8E0E-E38E-B6601561A9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581" y="1894915"/>
            <a:ext cx="3547307" cy="4035865"/>
          </a:xfrm>
          <a:prstGeom prst="ellipse">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88900" algn="ctr">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445608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98FAC1-2D5C-BA3E-0378-F89F72AA1F6C}"/>
              </a:ext>
            </a:extLst>
          </p:cNvPr>
          <p:cNvSpPr>
            <a:spLocks noGrp="1"/>
          </p:cNvSpPr>
          <p:nvPr>
            <p:ph idx="1"/>
          </p:nvPr>
        </p:nvSpPr>
        <p:spPr>
          <a:xfrm>
            <a:off x="1238250" y="1857375"/>
            <a:ext cx="10325100" cy="3390900"/>
          </a:xfrm>
        </p:spPr>
        <p:txBody>
          <a:bodyPr>
            <a:normAutofit/>
          </a:bodyPr>
          <a:lstStyle/>
          <a:p>
            <a:pPr marL="0" indent="0">
              <a:buNone/>
            </a:pPr>
            <a:r>
              <a:rPr lang="en-US" sz="4000" dirty="0"/>
              <a:t>Applicants must demonstrate financial capacity </a:t>
            </a:r>
          </a:p>
          <a:p>
            <a:pPr>
              <a:buFont typeface="Courier New" panose="02070309020205020404" pitchFamily="49" charset="0"/>
              <a:buChar char="o"/>
            </a:pPr>
            <a:r>
              <a:rPr lang="en-US" sz="3200" dirty="0"/>
              <a:t> </a:t>
            </a:r>
            <a:r>
              <a:rPr lang="en-US" sz="3200" dirty="0">
                <a:cs typeface="Georgia"/>
              </a:rPr>
              <a:t>Previously, TDA required copy of applicant’s annual audit with application submission.</a:t>
            </a:r>
          </a:p>
          <a:p>
            <a:pPr>
              <a:buFont typeface="Courier New" panose="02070309020205020404" pitchFamily="49" charset="0"/>
              <a:buChar char="o"/>
            </a:pPr>
            <a:r>
              <a:rPr lang="en-US" sz="3200" dirty="0">
                <a:cs typeface="Georgia"/>
              </a:rPr>
              <a:t> NEW 2023 awards: Applicants to complete FMSSA form</a:t>
            </a:r>
            <a:endParaRPr lang="en-US" sz="3200" dirty="0"/>
          </a:p>
          <a:p>
            <a:pPr marL="0" indent="0">
              <a:buNone/>
            </a:pPr>
            <a:endParaRPr lang="en-US" dirty="0"/>
          </a:p>
        </p:txBody>
      </p:sp>
      <p:sp>
        <p:nvSpPr>
          <p:cNvPr id="4" name="Title 1">
            <a:extLst>
              <a:ext uri="{FF2B5EF4-FFF2-40B4-BE49-F238E27FC236}">
                <a16:creationId xmlns:a16="http://schemas.microsoft.com/office/drawing/2014/main" id="{16FA1FF4-39C3-FCBA-5DB2-382F4C88AE17}"/>
              </a:ext>
            </a:extLst>
          </p:cNvPr>
          <p:cNvSpPr>
            <a:spLocks noGrp="1"/>
          </p:cNvSpPr>
          <p:nvPr>
            <p:ph type="title"/>
          </p:nvPr>
        </p:nvSpPr>
        <p:spPr>
          <a:xfrm>
            <a:off x="1162595" y="817742"/>
            <a:ext cx="10058400" cy="758705"/>
          </a:xfrm>
        </p:spPr>
        <p:txBody>
          <a:bodyPr>
            <a:noAutofit/>
          </a:bodyPr>
          <a:lstStyle/>
          <a:p>
            <a:pPr algn="l"/>
            <a:r>
              <a:rPr lang="en-US" b="1" dirty="0">
                <a:solidFill>
                  <a:schemeClr val="accent1">
                    <a:lumMod val="50000"/>
                  </a:schemeClr>
                </a:solidFill>
              </a:rPr>
              <a:t>Background </a:t>
            </a:r>
          </a:p>
        </p:txBody>
      </p:sp>
    </p:spTree>
    <p:extLst>
      <p:ext uri="{BB962C8B-B14F-4D97-AF65-F5344CB8AC3E}">
        <p14:creationId xmlns:p14="http://schemas.microsoft.com/office/powerpoint/2010/main" val="30204320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C38C710-0A41-1836-9DAF-00A7145BC0FE}"/>
              </a:ext>
            </a:extLst>
          </p:cNvPr>
          <p:cNvSpPr>
            <a:spLocks noGrp="1"/>
          </p:cNvSpPr>
          <p:nvPr>
            <p:ph type="title"/>
          </p:nvPr>
        </p:nvSpPr>
        <p:spPr>
          <a:xfrm>
            <a:off x="1096963" y="879474"/>
            <a:ext cx="10058400" cy="747819"/>
          </a:xfrm>
        </p:spPr>
        <p:txBody>
          <a:bodyPr>
            <a:noAutofit/>
          </a:bodyPr>
          <a:lstStyle/>
          <a:p>
            <a:pPr algn="l"/>
            <a:r>
              <a:rPr lang="en-US" b="1" dirty="0">
                <a:solidFill>
                  <a:schemeClr val="accent1">
                    <a:lumMod val="50000"/>
                  </a:schemeClr>
                </a:solidFill>
              </a:rPr>
              <a:t>What is the FMSSA Form? </a:t>
            </a:r>
          </a:p>
        </p:txBody>
      </p:sp>
      <p:sp>
        <p:nvSpPr>
          <p:cNvPr id="5" name="Content Placeholder 2">
            <a:extLst>
              <a:ext uri="{FF2B5EF4-FFF2-40B4-BE49-F238E27FC236}">
                <a16:creationId xmlns:a16="http://schemas.microsoft.com/office/drawing/2014/main" id="{8D839EBA-3DFD-A406-E3C3-FCF1F020D210}"/>
              </a:ext>
            </a:extLst>
          </p:cNvPr>
          <p:cNvSpPr>
            <a:spLocks noGrp="1"/>
          </p:cNvSpPr>
          <p:nvPr>
            <p:ph idx="1"/>
          </p:nvPr>
        </p:nvSpPr>
        <p:spPr>
          <a:xfrm>
            <a:off x="1230313" y="1893888"/>
            <a:ext cx="7351712" cy="4297361"/>
          </a:xfrm>
        </p:spPr>
        <p:txBody>
          <a:bodyPr>
            <a:normAutofit fontScale="92500" lnSpcReduction="10000"/>
          </a:bodyPr>
          <a:lstStyle/>
          <a:p>
            <a:pPr marL="0" indent="0">
              <a:buNone/>
            </a:pPr>
            <a:r>
              <a:rPr lang="en-US" sz="4000" dirty="0"/>
              <a:t>The form:</a:t>
            </a:r>
          </a:p>
          <a:p>
            <a:pPr lvl="1">
              <a:buFont typeface="Courier New" panose="02070309020205020404" pitchFamily="49" charset="0"/>
              <a:buChar char="o"/>
            </a:pPr>
            <a:r>
              <a:rPr lang="en-US" sz="3300" dirty="0"/>
              <a:t> I</a:t>
            </a:r>
            <a:r>
              <a:rPr lang="en-US" sz="3600" dirty="0"/>
              <a:t>s designed to assist in providing financial process information </a:t>
            </a:r>
          </a:p>
          <a:p>
            <a:pPr marL="0" indent="0">
              <a:buNone/>
            </a:pPr>
            <a:r>
              <a:rPr lang="en-US" sz="4000" dirty="0"/>
              <a:t>In accepting CDBG funds the Grant Recipient: </a:t>
            </a:r>
          </a:p>
          <a:p>
            <a:pPr lvl="1">
              <a:buFont typeface="Courier New" panose="02070309020205020404" pitchFamily="49" charset="0"/>
              <a:buChar char="o"/>
            </a:pPr>
            <a:r>
              <a:rPr lang="en-US" sz="3600" dirty="0"/>
              <a:t> Must demonstrate sound financial management</a:t>
            </a:r>
          </a:p>
          <a:p>
            <a:pPr lvl="1">
              <a:buFont typeface="Courier New" panose="02070309020205020404" pitchFamily="49" charset="0"/>
              <a:buChar char="o"/>
            </a:pPr>
            <a:r>
              <a:rPr lang="en-US" sz="3600" dirty="0"/>
              <a:t> May be required to adopt additional controls </a:t>
            </a:r>
          </a:p>
          <a:p>
            <a:pPr marL="0" indent="0">
              <a:buNone/>
            </a:pPr>
            <a:endParaRPr lang="en-US" sz="2400" dirty="0"/>
          </a:p>
        </p:txBody>
      </p:sp>
      <p:pic>
        <p:nvPicPr>
          <p:cNvPr id="1026" name="Picture 2" descr="Forms Clip Art Please Fill Out The Form Free Transparent Png - Gambaran">
            <a:extLst>
              <a:ext uri="{FF2B5EF4-FFF2-40B4-BE49-F238E27FC236}">
                <a16:creationId xmlns:a16="http://schemas.microsoft.com/office/drawing/2014/main" id="{EE3AF916-7857-5188-9400-0F7C250BEC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1050" y="1977283"/>
            <a:ext cx="3421063" cy="3786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79476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1A5D2-E583-4471-F612-F8A24C587682}"/>
              </a:ext>
            </a:extLst>
          </p:cNvPr>
          <p:cNvSpPr>
            <a:spLocks noGrp="1"/>
          </p:cNvSpPr>
          <p:nvPr>
            <p:ph type="title"/>
          </p:nvPr>
        </p:nvSpPr>
        <p:spPr>
          <a:xfrm>
            <a:off x="1105389" y="819157"/>
            <a:ext cx="9981221" cy="822960"/>
          </a:xfrm>
        </p:spPr>
        <p:txBody>
          <a:bodyPr>
            <a:normAutofit/>
          </a:bodyPr>
          <a:lstStyle/>
          <a:p>
            <a:r>
              <a:rPr lang="en-US" sz="4800" b="1" dirty="0">
                <a:solidFill>
                  <a:schemeClr val="accent1">
                    <a:lumMod val="50000"/>
                  </a:schemeClr>
                </a:solidFill>
              </a:rPr>
              <a:t>Who completes the FMSSA Report? </a:t>
            </a:r>
            <a:endParaRPr lang="en-US" dirty="0"/>
          </a:p>
        </p:txBody>
      </p:sp>
      <p:sp>
        <p:nvSpPr>
          <p:cNvPr id="3" name="Content Placeholder 2">
            <a:extLst>
              <a:ext uri="{FF2B5EF4-FFF2-40B4-BE49-F238E27FC236}">
                <a16:creationId xmlns:a16="http://schemas.microsoft.com/office/drawing/2014/main" id="{86378010-505B-CB98-774E-5642DE058515}"/>
              </a:ext>
            </a:extLst>
          </p:cNvPr>
          <p:cNvSpPr>
            <a:spLocks noGrp="1"/>
          </p:cNvSpPr>
          <p:nvPr>
            <p:ph idx="1"/>
          </p:nvPr>
        </p:nvSpPr>
        <p:spPr>
          <a:xfrm>
            <a:off x="3676649" y="1988610"/>
            <a:ext cx="7877175" cy="2497665"/>
          </a:xfrm>
        </p:spPr>
        <p:txBody>
          <a:bodyPr>
            <a:normAutofit lnSpcReduction="10000"/>
          </a:bodyPr>
          <a:lstStyle/>
          <a:p>
            <a:pPr>
              <a:buFont typeface="Courier New" panose="02070309020205020404" pitchFamily="49" charset="0"/>
              <a:buChar char="o"/>
            </a:pPr>
            <a:r>
              <a:rPr lang="en-US" sz="4000" dirty="0"/>
              <a:t> </a:t>
            </a:r>
            <a:r>
              <a:rPr lang="en-US" sz="3600" dirty="0"/>
              <a:t>All users assigned to the application </a:t>
            </a:r>
          </a:p>
          <a:p>
            <a:pPr>
              <a:buFont typeface="Courier New" panose="02070309020205020404" pitchFamily="49" charset="0"/>
              <a:buChar char="o"/>
            </a:pPr>
            <a:r>
              <a:rPr lang="en-US" sz="3600" dirty="0"/>
              <a:t> The form must be certified by the Authorized Official (AO)</a:t>
            </a:r>
          </a:p>
          <a:p>
            <a:pPr>
              <a:buFont typeface="Courier New" panose="02070309020205020404" pitchFamily="49" charset="0"/>
              <a:buChar char="o"/>
            </a:pPr>
            <a:r>
              <a:rPr lang="en-US" sz="3600" dirty="0"/>
              <a:t> Consultants may assist </a:t>
            </a:r>
          </a:p>
          <a:p>
            <a:endParaRPr lang="en-US" sz="2400" dirty="0"/>
          </a:p>
        </p:txBody>
      </p:sp>
      <p:pic>
        <p:nvPicPr>
          <p:cNvPr id="2050" name="Picture 2" descr="typing in computer clipart 20 free Cliparts | Download images on ...">
            <a:extLst>
              <a:ext uri="{FF2B5EF4-FFF2-40B4-BE49-F238E27FC236}">
                <a16:creationId xmlns:a16="http://schemas.microsoft.com/office/drawing/2014/main" id="{45C07934-98AD-458C-F965-E3C6E342E2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064" y="1988610"/>
            <a:ext cx="2388699" cy="3050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1289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32A750C-744F-4CA2-B36D-4FEA1932FB8B}"/>
              </a:ext>
            </a:extLst>
          </p:cNvPr>
          <p:cNvSpPr txBox="1">
            <a:spLocks/>
          </p:cNvSpPr>
          <p:nvPr/>
        </p:nvSpPr>
        <p:spPr>
          <a:xfrm>
            <a:off x="1019664" y="226922"/>
            <a:ext cx="9981221" cy="822960"/>
          </a:xfrm>
          <a:prstGeom prst="rect">
            <a:avLst/>
          </a:prstGeom>
        </p:spPr>
        <p:txBody>
          <a:bodyPr vert="horz" lIns="91440" tIns="45720" rIns="91440" bIns="45720" rtlCol="0" anchor="b">
            <a:normAutofit fontScale="975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b="1" dirty="0">
                <a:solidFill>
                  <a:schemeClr val="accent1">
                    <a:lumMod val="50000"/>
                  </a:schemeClr>
                </a:solidFill>
              </a:rPr>
              <a:t>The Form in TDA-GO</a:t>
            </a:r>
            <a:endParaRPr lang="en-US" dirty="0"/>
          </a:p>
        </p:txBody>
      </p:sp>
      <p:pic>
        <p:nvPicPr>
          <p:cNvPr id="3" name="Picture 2">
            <a:extLst>
              <a:ext uri="{FF2B5EF4-FFF2-40B4-BE49-F238E27FC236}">
                <a16:creationId xmlns:a16="http://schemas.microsoft.com/office/drawing/2014/main" id="{7E03F350-B034-D7D6-DA09-A5552960E8A2}"/>
              </a:ext>
            </a:extLst>
          </p:cNvPr>
          <p:cNvPicPr>
            <a:picLocks noChangeAspect="1"/>
          </p:cNvPicPr>
          <p:nvPr/>
        </p:nvPicPr>
        <p:blipFill>
          <a:blip r:embed="rId3"/>
          <a:stretch>
            <a:fillRect/>
          </a:stretch>
        </p:blipFill>
        <p:spPr>
          <a:xfrm>
            <a:off x="1214534" y="1025458"/>
            <a:ext cx="8843867" cy="5286405"/>
          </a:xfrm>
          <a:prstGeom prst="rect">
            <a:avLst/>
          </a:prstGeom>
        </p:spPr>
      </p:pic>
    </p:spTree>
    <p:extLst>
      <p:ext uri="{BB962C8B-B14F-4D97-AF65-F5344CB8AC3E}">
        <p14:creationId xmlns:p14="http://schemas.microsoft.com/office/powerpoint/2010/main" val="2440316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3A145-7643-3444-F081-410A3A4B46C9}"/>
              </a:ext>
            </a:extLst>
          </p:cNvPr>
          <p:cNvSpPr>
            <a:spLocks noGrp="1"/>
          </p:cNvSpPr>
          <p:nvPr>
            <p:ph type="title"/>
          </p:nvPr>
        </p:nvSpPr>
        <p:spPr>
          <a:xfrm>
            <a:off x="1154974" y="385772"/>
            <a:ext cx="9882051" cy="748454"/>
          </a:xfrm>
        </p:spPr>
        <p:txBody>
          <a:bodyPr>
            <a:normAutofit/>
          </a:bodyPr>
          <a:lstStyle/>
          <a:p>
            <a:r>
              <a:rPr lang="en-US" b="1" dirty="0">
                <a:solidFill>
                  <a:schemeClr val="accent1">
                    <a:lumMod val="50000"/>
                  </a:schemeClr>
                </a:solidFill>
              </a:rPr>
              <a:t>The Form – Continued</a:t>
            </a:r>
            <a:endParaRPr lang="en-US" dirty="0"/>
          </a:p>
        </p:txBody>
      </p:sp>
      <p:pic>
        <p:nvPicPr>
          <p:cNvPr id="4" name="Picture 3">
            <a:extLst>
              <a:ext uri="{FF2B5EF4-FFF2-40B4-BE49-F238E27FC236}">
                <a16:creationId xmlns:a16="http://schemas.microsoft.com/office/drawing/2014/main" id="{6DEC3877-8324-6A56-8BF0-539F1FA8F601}"/>
              </a:ext>
            </a:extLst>
          </p:cNvPr>
          <p:cNvPicPr>
            <a:picLocks noChangeAspect="1"/>
          </p:cNvPicPr>
          <p:nvPr/>
        </p:nvPicPr>
        <p:blipFill>
          <a:blip r:embed="rId3"/>
          <a:stretch>
            <a:fillRect/>
          </a:stretch>
        </p:blipFill>
        <p:spPr>
          <a:xfrm>
            <a:off x="1207008" y="961593"/>
            <a:ext cx="7361194" cy="5376932"/>
          </a:xfrm>
          <a:prstGeom prst="rect">
            <a:avLst/>
          </a:prstGeom>
        </p:spPr>
      </p:pic>
    </p:spTree>
    <p:extLst>
      <p:ext uri="{BB962C8B-B14F-4D97-AF65-F5344CB8AC3E}">
        <p14:creationId xmlns:p14="http://schemas.microsoft.com/office/powerpoint/2010/main" val="3604169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205023C-3748-9B06-152D-61B9F728BF1D}"/>
              </a:ext>
            </a:extLst>
          </p:cNvPr>
          <p:cNvSpPr txBox="1">
            <a:spLocks/>
          </p:cNvSpPr>
          <p:nvPr/>
        </p:nvSpPr>
        <p:spPr>
          <a:xfrm>
            <a:off x="1154974" y="185697"/>
            <a:ext cx="9882051" cy="748454"/>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b="1" dirty="0">
                <a:solidFill>
                  <a:schemeClr val="accent1">
                    <a:lumMod val="50000"/>
                  </a:schemeClr>
                </a:solidFill>
              </a:rPr>
              <a:t>The Form – Continued</a:t>
            </a:r>
            <a:endParaRPr lang="en-US" dirty="0"/>
          </a:p>
        </p:txBody>
      </p:sp>
      <p:pic>
        <p:nvPicPr>
          <p:cNvPr id="3" name="Picture 2">
            <a:extLst>
              <a:ext uri="{FF2B5EF4-FFF2-40B4-BE49-F238E27FC236}">
                <a16:creationId xmlns:a16="http://schemas.microsoft.com/office/drawing/2014/main" id="{E13928E8-FF37-EE23-B9E3-E368FFF02C57}"/>
              </a:ext>
            </a:extLst>
          </p:cNvPr>
          <p:cNvPicPr>
            <a:picLocks noChangeAspect="1"/>
          </p:cNvPicPr>
          <p:nvPr/>
        </p:nvPicPr>
        <p:blipFill>
          <a:blip r:embed="rId3"/>
          <a:stretch>
            <a:fillRect/>
          </a:stretch>
        </p:blipFill>
        <p:spPr>
          <a:xfrm>
            <a:off x="1205448" y="877824"/>
            <a:ext cx="7664497" cy="5382460"/>
          </a:xfrm>
          <a:prstGeom prst="rect">
            <a:avLst/>
          </a:prstGeom>
        </p:spPr>
      </p:pic>
    </p:spTree>
    <p:extLst>
      <p:ext uri="{BB962C8B-B14F-4D97-AF65-F5344CB8AC3E}">
        <p14:creationId xmlns:p14="http://schemas.microsoft.com/office/powerpoint/2010/main" val="37595970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32A750C-744F-4CA2-B36D-4FEA1932FB8B}"/>
              </a:ext>
            </a:extLst>
          </p:cNvPr>
          <p:cNvSpPr txBox="1">
            <a:spLocks/>
          </p:cNvSpPr>
          <p:nvPr/>
        </p:nvSpPr>
        <p:spPr>
          <a:xfrm>
            <a:off x="1086157" y="104782"/>
            <a:ext cx="9981221" cy="822960"/>
          </a:xfrm>
          <a:prstGeom prst="rect">
            <a:avLst/>
          </a:prstGeom>
        </p:spPr>
        <p:txBody>
          <a:bodyPr vert="horz" lIns="91440" tIns="45720" rIns="91440" bIns="45720" rtlCol="0" anchor="b">
            <a:normAutofit fontScale="975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b="1" dirty="0">
                <a:solidFill>
                  <a:schemeClr val="accent1">
                    <a:lumMod val="50000"/>
                  </a:schemeClr>
                </a:solidFill>
              </a:rPr>
              <a:t>The Form – Continued</a:t>
            </a:r>
            <a:endParaRPr lang="en-US" dirty="0"/>
          </a:p>
        </p:txBody>
      </p:sp>
      <p:pic>
        <p:nvPicPr>
          <p:cNvPr id="3" name="Picture 2">
            <a:extLst>
              <a:ext uri="{FF2B5EF4-FFF2-40B4-BE49-F238E27FC236}">
                <a16:creationId xmlns:a16="http://schemas.microsoft.com/office/drawing/2014/main" id="{1F3D2A7C-DD14-D370-0C08-FFD3CBD965D8}"/>
              </a:ext>
            </a:extLst>
          </p:cNvPr>
          <p:cNvPicPr>
            <a:picLocks noChangeAspect="1"/>
          </p:cNvPicPr>
          <p:nvPr/>
        </p:nvPicPr>
        <p:blipFill>
          <a:blip r:embed="rId3"/>
          <a:stretch>
            <a:fillRect/>
          </a:stretch>
        </p:blipFill>
        <p:spPr>
          <a:xfrm>
            <a:off x="1072215" y="1108160"/>
            <a:ext cx="9754961" cy="5153744"/>
          </a:xfrm>
          <a:prstGeom prst="rect">
            <a:avLst/>
          </a:prstGeom>
        </p:spPr>
      </p:pic>
    </p:spTree>
    <p:extLst>
      <p:ext uri="{BB962C8B-B14F-4D97-AF65-F5344CB8AC3E}">
        <p14:creationId xmlns:p14="http://schemas.microsoft.com/office/powerpoint/2010/main" val="21661538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32A750C-744F-4CA2-B36D-4FEA1932FB8B}"/>
              </a:ext>
            </a:extLst>
          </p:cNvPr>
          <p:cNvSpPr txBox="1">
            <a:spLocks/>
          </p:cNvSpPr>
          <p:nvPr/>
        </p:nvSpPr>
        <p:spPr>
          <a:xfrm>
            <a:off x="1086157" y="104782"/>
            <a:ext cx="9981221" cy="822960"/>
          </a:xfrm>
          <a:prstGeom prst="rect">
            <a:avLst/>
          </a:prstGeom>
        </p:spPr>
        <p:txBody>
          <a:bodyPr vert="horz" lIns="91440" tIns="45720" rIns="91440" bIns="45720" rtlCol="0" anchor="b">
            <a:normAutofit fontScale="975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b="1" dirty="0">
                <a:solidFill>
                  <a:schemeClr val="accent1">
                    <a:lumMod val="50000"/>
                  </a:schemeClr>
                </a:solidFill>
              </a:rPr>
              <a:t>The Form – Continued</a:t>
            </a:r>
            <a:endParaRPr lang="en-US" dirty="0"/>
          </a:p>
        </p:txBody>
      </p:sp>
      <p:pic>
        <p:nvPicPr>
          <p:cNvPr id="4" name="Picture 3">
            <a:extLst>
              <a:ext uri="{FF2B5EF4-FFF2-40B4-BE49-F238E27FC236}">
                <a16:creationId xmlns:a16="http://schemas.microsoft.com/office/drawing/2014/main" id="{C487D7F9-9F37-62A8-0702-3F7ECD97CB11}"/>
              </a:ext>
            </a:extLst>
          </p:cNvPr>
          <p:cNvPicPr>
            <a:picLocks noChangeAspect="1"/>
          </p:cNvPicPr>
          <p:nvPr/>
        </p:nvPicPr>
        <p:blipFill>
          <a:blip r:embed="rId3"/>
          <a:stretch>
            <a:fillRect/>
          </a:stretch>
        </p:blipFill>
        <p:spPr>
          <a:xfrm>
            <a:off x="1219200" y="740677"/>
            <a:ext cx="7046976" cy="5616008"/>
          </a:xfrm>
          <a:prstGeom prst="rect">
            <a:avLst/>
          </a:prstGeom>
        </p:spPr>
      </p:pic>
    </p:spTree>
    <p:extLst>
      <p:ext uri="{BB962C8B-B14F-4D97-AF65-F5344CB8AC3E}">
        <p14:creationId xmlns:p14="http://schemas.microsoft.com/office/powerpoint/2010/main" val="3382529912"/>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TM02900769[[fn=Retrospect]]</Template>
  <TotalTime>649</TotalTime>
  <Words>1847</Words>
  <Application>Microsoft Office PowerPoint</Application>
  <PresentationFormat>Widescreen</PresentationFormat>
  <Paragraphs>117</Paragraphs>
  <Slides>12</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Arial</vt:lpstr>
      <vt:lpstr>Book Antiqua</vt:lpstr>
      <vt:lpstr>Calibri</vt:lpstr>
      <vt:lpstr>Calibri Light</vt:lpstr>
      <vt:lpstr>Courier New</vt:lpstr>
      <vt:lpstr>Georgia</vt:lpstr>
      <vt:lpstr>Times New Roman</vt:lpstr>
      <vt:lpstr>Wingdings</vt:lpstr>
      <vt:lpstr>Retrospect</vt:lpstr>
      <vt:lpstr>PowerPoint Presentation</vt:lpstr>
      <vt:lpstr>Background </vt:lpstr>
      <vt:lpstr>What is the FMSSA Form? </vt:lpstr>
      <vt:lpstr>Who completes the FMSSA Report? </vt:lpstr>
      <vt:lpstr>PowerPoint Presentation</vt:lpstr>
      <vt:lpstr>The Form – Continued</vt:lpstr>
      <vt:lpstr>PowerPoint Presentation</vt:lpstr>
      <vt:lpstr>PowerPoint Presentation</vt:lpstr>
      <vt:lpstr>PowerPoint Presentation</vt:lpstr>
      <vt:lpstr>When is the FMSSA due?</vt:lpstr>
      <vt:lpstr>Potential Outcomes</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Jeanette Chardon-Martinez</dc:creator>
  <cp:lastModifiedBy>Chad Hinds</cp:lastModifiedBy>
  <cp:revision>6</cp:revision>
  <cp:lastPrinted>2024-01-30T19:36:24Z</cp:lastPrinted>
  <dcterms:created xsi:type="dcterms:W3CDTF">2023-10-20T17:07:29Z</dcterms:created>
  <dcterms:modified xsi:type="dcterms:W3CDTF">2024-01-30T19:36:35Z</dcterms:modified>
</cp:coreProperties>
</file>